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</p:sldMasterIdLst>
  <p:notesMasterIdLst>
    <p:notesMasterId r:id="rId11"/>
  </p:notesMasterIdLst>
  <p:sldIdLst>
    <p:sldId id="259" r:id="rId4"/>
    <p:sldId id="260" r:id="rId5"/>
    <p:sldId id="257" r:id="rId6"/>
    <p:sldId id="258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992" autoAdjust="0"/>
    <p:restoredTop sz="94660"/>
  </p:normalViewPr>
  <p:slideViewPr>
    <p:cSldViewPr snapToGrid="0">
      <p:cViewPr varScale="1">
        <p:scale>
          <a:sx n="73" d="100"/>
          <a:sy n="73" d="100"/>
        </p:scale>
        <p:origin x="40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F43AF3-A22E-4513-A569-97AAB897EC7B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3C19B8-84E5-429F-BC16-055E223DF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324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smtClean="0"/>
              <a:t>Keep</a:t>
            </a:r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E44302-BE53-443C-8808-FD9BDB2C9E7F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MS PGothic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24717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mtClean="0"/>
              <a:t>Keep</a:t>
            </a:r>
          </a:p>
        </p:txBody>
      </p:sp>
    </p:spTree>
    <p:extLst>
      <p:ext uri="{BB962C8B-B14F-4D97-AF65-F5344CB8AC3E}">
        <p14:creationId xmlns:p14="http://schemas.microsoft.com/office/powerpoint/2010/main" val="40420870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17532B-77C9-4E32-80CE-1F48AC27A1D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867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2782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3053F1E-E675-49EF-AAC4-405D31FF266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90831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412C51-05F9-4138-9A0E-805C79E7590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27631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F9669-83F1-4F26-A58E-21727D9C04ED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54FA-CCA5-4E33-BCE4-4A806EBA82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346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F9669-83F1-4F26-A58E-21727D9C04ED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54FA-CCA5-4E33-BCE4-4A806EBA82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275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F9669-83F1-4F26-A58E-21727D9C04ED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54FA-CCA5-4E33-BCE4-4A806EBA82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5511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1" y="0"/>
            <a:ext cx="12198351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 dirty="0">
                <a:ea typeface="+mn-ea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 dirty="0">
                <a:ea typeface="+mn-ea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 dirty="0">
                <a:ea typeface="+mn-ea"/>
              </a:endParaRPr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 dirty="0">
                <a:ea typeface="+mn-ea"/>
              </a:endParaRPr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 dirty="0">
                <a:ea typeface="+mn-ea"/>
              </a:endParaRPr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 dirty="0">
                <a:ea typeface="+mn-ea"/>
              </a:endParaRPr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23 w 717"/>
                <a:gd name="T1" fmla="*/ 845 h 845"/>
                <a:gd name="T2" fmla="*/ 723 w 717"/>
                <a:gd name="T3" fmla="*/ 821 h 845"/>
                <a:gd name="T4" fmla="*/ 580 w 717"/>
                <a:gd name="T5" fmla="*/ 605 h 845"/>
                <a:gd name="T6" fmla="*/ 409 w 717"/>
                <a:gd name="T7" fmla="*/ 396 h 845"/>
                <a:gd name="T8" fmla="*/ 224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12 w 717"/>
                <a:gd name="T15" fmla="*/ 198 h 845"/>
                <a:gd name="T16" fmla="*/ 403 w 717"/>
                <a:gd name="T17" fmla="*/ 408 h 845"/>
                <a:gd name="T18" fmla="*/ 574 w 717"/>
                <a:gd name="T19" fmla="*/ 623 h 845"/>
                <a:gd name="T20" fmla="*/ 723 w 717"/>
                <a:gd name="T21" fmla="*/ 845 h 845"/>
                <a:gd name="T22" fmla="*/ 723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10 w 407"/>
                <a:gd name="T1" fmla="*/ 414 h 414"/>
                <a:gd name="T2" fmla="*/ 410 w 407"/>
                <a:gd name="T3" fmla="*/ 396 h 414"/>
                <a:gd name="T4" fmla="*/ 225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19 w 407"/>
                <a:gd name="T13" fmla="*/ 204 h 414"/>
                <a:gd name="T14" fmla="*/ 410 w 407"/>
                <a:gd name="T15" fmla="*/ 414 h 414"/>
                <a:gd name="T16" fmla="*/ 410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 dirty="0">
                <a:ea typeface="+mn-ea"/>
              </a:endParaRPr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592 w 586"/>
                <a:gd name="T1" fmla="*/ 0 h 599"/>
                <a:gd name="T2" fmla="*/ 574 w 586"/>
                <a:gd name="T3" fmla="*/ 0 h 599"/>
                <a:gd name="T4" fmla="*/ 410 w 586"/>
                <a:gd name="T5" fmla="*/ 132 h 599"/>
                <a:gd name="T6" fmla="*/ 260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60 w 586"/>
                <a:gd name="T17" fmla="*/ 282 h 599"/>
                <a:gd name="T18" fmla="*/ 416 w 586"/>
                <a:gd name="T19" fmla="*/ 138 h 599"/>
                <a:gd name="T20" fmla="*/ 592 w 586"/>
                <a:gd name="T21" fmla="*/ 0 h 599"/>
                <a:gd name="T22" fmla="*/ 592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72 w 269"/>
                <a:gd name="T1" fmla="*/ 0 h 252"/>
                <a:gd name="T2" fmla="*/ 254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72 w 269"/>
                <a:gd name="T15" fmla="*/ 0 h 252"/>
                <a:gd name="T16" fmla="*/ 272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1800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1800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1800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1800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1800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</p:grpSp>
      <p:sp>
        <p:nvSpPr>
          <p:cNvPr id="5159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1692276"/>
            <a:ext cx="103632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60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Copyright © 2013 Cengage</a:t>
            </a:r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C063B99-3DCB-4678-A041-0611E89724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16830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2013 Cengage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CFA8C-9917-42F7-A2C8-7EF5AF6BDD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00687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2013 Cengage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13FC3C-77BC-4744-BCD6-A4B3F26B6D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12840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2013 Cengage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90C68F-E443-4D47-AE29-BFA57B4221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35863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2013 Cengage</a:t>
            </a:r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0DF4B4-017C-40CF-B526-B5F3F2E327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12034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2013 Cengage</a:t>
            </a:r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6BFB7C-3FBA-48A1-BB3F-995E39329D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4012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2013 Cengage</a:t>
            </a:r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AEC17E-77BA-43AA-B8BC-BB9E4885B9F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14670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2013 Cengage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2A56F2-510A-452D-90AC-7AE1257F64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1682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F9669-83F1-4F26-A58E-21727D9C04ED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54FA-CCA5-4E33-BCE4-4A806EBA82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2881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2013 Cengage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DC24EC-5453-40F2-AACA-FC7B9D5EDD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88617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2013 Cengage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575320-37EB-4801-A4C1-2BD7ECA8FB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51117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7813"/>
            <a:ext cx="27432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7813"/>
            <a:ext cx="80264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2013 Cengage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9E3EC5-80F8-4838-AD90-F4A6E25C9F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90176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7814"/>
            <a:ext cx="109728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Copyright © 2013 Cengage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DEAEA2-4194-4717-8222-FA52FE2227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78730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12201452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914400" y="1752602"/>
            <a:ext cx="103632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914400" y="3611607"/>
            <a:ext cx="103632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5019" y="4953000"/>
            <a:ext cx="12197020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sz="1800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sz="1800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 sz="1800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D7F2283-1834-4451-B17C-CDE3CBC6E86F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433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2283-1834-4451-B17C-CDE3CBC6E86F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08521385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168" y="1059712"/>
            <a:ext cx="103632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30284" y="2931712"/>
            <a:ext cx="6096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2283-1834-4451-B17C-CDE3CBC6E86F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4848907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sz="1800"/>
          </a:p>
        </p:txBody>
      </p:sp>
      <p:sp>
        <p:nvSpPr>
          <p:cNvPr id="8" name="Chevron 7"/>
          <p:cNvSpPr/>
          <p:nvPr/>
        </p:nvSpPr>
        <p:spPr>
          <a:xfrm>
            <a:off x="4600352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28428282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2283-1834-4451-B17C-CDE3CBC6E86F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9640822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5410200"/>
            <a:ext cx="5386917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9" y="5410200"/>
            <a:ext cx="5389033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1444295"/>
            <a:ext cx="5386917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1444295"/>
            <a:ext cx="5389033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2283-1834-4451-B17C-CDE3CBC6E86F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6012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2283-1834-4451-B17C-CDE3CBC6E86F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1210888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F9669-83F1-4F26-A58E-21727D9C04ED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54FA-CCA5-4E33-BCE4-4A806EBA82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45114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2283-1834-4451-B17C-CDE3CBC6E86F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8987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876800"/>
            <a:ext cx="9975701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892800" y="5355102"/>
            <a:ext cx="5299456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219200" y="274320"/>
            <a:ext cx="9973056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</p:spPr>
        <p:txBody>
          <a:bodyPr/>
          <a:lstStyle/>
          <a:p>
            <a:fld id="{9D7F2283-1834-4451-B17C-CDE3CBC6E86F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6722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1643" y="5443402"/>
            <a:ext cx="95504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" y="189968"/>
            <a:ext cx="115824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D7F2283-1834-4451-B17C-CDE3CBC6E86F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40097" y="6407945"/>
            <a:ext cx="313424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865122"/>
            <a:ext cx="10767243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955249" y="5001994"/>
            <a:ext cx="5069337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71414" y="5785023"/>
            <a:ext cx="5069337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 sz="1800"/>
          </a:p>
        </p:txBody>
      </p:sp>
      <p:cxnSp>
        <p:nvCxnSpPr>
          <p:cNvPr id="11" name="Straight Connector 10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11552149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sz="1800"/>
          </a:p>
        </p:txBody>
      </p:sp>
      <p:sp>
        <p:nvSpPr>
          <p:cNvPr id="13" name="Chevron 12"/>
          <p:cNvSpPr/>
          <p:nvPr/>
        </p:nvSpPr>
        <p:spPr>
          <a:xfrm>
            <a:off x="11303595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38870539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481330"/>
            <a:ext cx="10972800" cy="4386071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2283-1834-4451-B17C-CDE3CBC6E86F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6182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25351" y="274641"/>
            <a:ext cx="2369960" cy="5592761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432800" cy="559276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F2283-1834-4451-B17C-CDE3CBC6E86F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371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F9669-83F1-4F26-A58E-21727D9C04ED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54FA-CCA5-4E33-BCE4-4A806EBA82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1745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F9669-83F1-4F26-A58E-21727D9C04ED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54FA-CCA5-4E33-BCE4-4A806EBA82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498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F9669-83F1-4F26-A58E-21727D9C04ED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54FA-CCA5-4E33-BCE4-4A806EBA82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502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F9669-83F1-4F26-A58E-21727D9C04ED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54FA-CCA5-4E33-BCE4-4A806EBA82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258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F9669-83F1-4F26-A58E-21727D9C04ED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54FA-CCA5-4E33-BCE4-4A806EBA82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464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F9669-83F1-4F26-A58E-21727D9C04ED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54FA-CCA5-4E33-BCE4-4A806EBA82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645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1F9669-83F1-4F26-A58E-21727D9C04ED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7554FA-CCA5-4E33-BCE4-4A806EBA82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934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500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2118" y="0"/>
            <a:ext cx="12198349" cy="6851650"/>
            <a:chOff x="1" y="0"/>
            <a:chExt cx="5763" cy="4316"/>
          </a:xfrm>
        </p:grpSpPr>
        <p:sp>
          <p:nvSpPr>
            <p:cNvPr id="4099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 dirty="0">
                <a:ea typeface="+mn-ea"/>
              </a:endParaRPr>
            </a:p>
          </p:txBody>
        </p:sp>
        <p:sp>
          <p:nvSpPr>
            <p:cNvPr id="4100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 dirty="0">
                <a:ea typeface="+mn-ea"/>
              </a:endParaRPr>
            </a:p>
          </p:txBody>
        </p:sp>
        <p:sp>
          <p:nvSpPr>
            <p:cNvPr id="4101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 dirty="0">
                <a:ea typeface="+mn-ea"/>
              </a:endParaRPr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4103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4104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4105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4106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4107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4108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4109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4110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4111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4112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4113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4114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  <p:sp>
            <p:nvSpPr>
              <p:cNvPr id="4115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800" dirty="0">
                  <a:ea typeface="+mn-ea"/>
                </a:endParaRPr>
              </a:p>
            </p:txBody>
          </p:sp>
        </p:grpSp>
        <p:sp>
          <p:nvSpPr>
            <p:cNvPr id="4116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 dirty="0">
                <a:ea typeface="+mn-ea"/>
              </a:endParaRPr>
            </a:p>
          </p:txBody>
        </p:sp>
        <p:sp>
          <p:nvSpPr>
            <p:cNvPr id="4117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 dirty="0">
                <a:ea typeface="+mn-ea"/>
              </a:endParaRPr>
            </a:p>
          </p:txBody>
        </p:sp>
        <p:sp>
          <p:nvSpPr>
            <p:cNvPr id="4118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 dirty="0">
                <a:ea typeface="+mn-ea"/>
              </a:endParaRPr>
            </a:p>
          </p:txBody>
        </p:sp>
        <p:sp>
          <p:nvSpPr>
            <p:cNvPr id="1039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23 w 717"/>
                <a:gd name="T1" fmla="*/ 845 h 845"/>
                <a:gd name="T2" fmla="*/ 723 w 717"/>
                <a:gd name="T3" fmla="*/ 821 h 845"/>
                <a:gd name="T4" fmla="*/ 580 w 717"/>
                <a:gd name="T5" fmla="*/ 605 h 845"/>
                <a:gd name="T6" fmla="*/ 409 w 717"/>
                <a:gd name="T7" fmla="*/ 396 h 845"/>
                <a:gd name="T8" fmla="*/ 224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12 w 717"/>
                <a:gd name="T15" fmla="*/ 198 h 845"/>
                <a:gd name="T16" fmla="*/ 403 w 717"/>
                <a:gd name="T17" fmla="*/ 408 h 845"/>
                <a:gd name="T18" fmla="*/ 574 w 717"/>
                <a:gd name="T19" fmla="*/ 623 h 845"/>
                <a:gd name="T20" fmla="*/ 723 w 717"/>
                <a:gd name="T21" fmla="*/ 845 h 845"/>
                <a:gd name="T22" fmla="*/ 723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040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10 w 407"/>
                <a:gd name="T1" fmla="*/ 414 h 414"/>
                <a:gd name="T2" fmla="*/ 410 w 407"/>
                <a:gd name="T3" fmla="*/ 396 h 414"/>
                <a:gd name="T4" fmla="*/ 225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19 w 407"/>
                <a:gd name="T13" fmla="*/ 204 h 414"/>
                <a:gd name="T14" fmla="*/ 410 w 407"/>
                <a:gd name="T15" fmla="*/ 414 h 414"/>
                <a:gd name="T16" fmla="*/ 410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4121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 dirty="0">
                <a:ea typeface="+mn-ea"/>
              </a:endParaRPr>
            </a:p>
          </p:txBody>
        </p:sp>
        <p:sp>
          <p:nvSpPr>
            <p:cNvPr id="1042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592 w 586"/>
                <a:gd name="T1" fmla="*/ 0 h 599"/>
                <a:gd name="T2" fmla="*/ 574 w 586"/>
                <a:gd name="T3" fmla="*/ 0 h 599"/>
                <a:gd name="T4" fmla="*/ 410 w 586"/>
                <a:gd name="T5" fmla="*/ 132 h 599"/>
                <a:gd name="T6" fmla="*/ 260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60 w 586"/>
                <a:gd name="T17" fmla="*/ 282 h 599"/>
                <a:gd name="T18" fmla="*/ 416 w 586"/>
                <a:gd name="T19" fmla="*/ 138 h 599"/>
                <a:gd name="T20" fmla="*/ 592 w 586"/>
                <a:gd name="T21" fmla="*/ 0 h 599"/>
                <a:gd name="T22" fmla="*/ 592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043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72 w 269"/>
                <a:gd name="T1" fmla="*/ 0 h 252"/>
                <a:gd name="T2" fmla="*/ 254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72 w 269"/>
                <a:gd name="T15" fmla="*/ 0 h 252"/>
                <a:gd name="T16" fmla="*/ 272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044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045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046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grpSp>
          <p:nvGrpSpPr>
            <p:cNvPr id="1047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050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1800"/>
              </a:p>
            </p:txBody>
          </p:sp>
          <p:sp>
            <p:nvSpPr>
              <p:cNvPr id="1051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1800"/>
              </a:p>
            </p:txBody>
          </p:sp>
          <p:sp>
            <p:nvSpPr>
              <p:cNvPr id="1052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1800"/>
              </a:p>
            </p:txBody>
          </p:sp>
          <p:sp>
            <p:nvSpPr>
              <p:cNvPr id="1053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1800"/>
              </a:p>
            </p:txBody>
          </p:sp>
          <p:sp>
            <p:nvSpPr>
              <p:cNvPr id="1054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1800"/>
              </a:p>
            </p:txBody>
          </p:sp>
        </p:grpSp>
        <p:sp>
          <p:nvSpPr>
            <p:cNvPr id="1048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049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</p:grpSp>
      <p:sp>
        <p:nvSpPr>
          <p:cNvPr id="4135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7814"/>
            <a:ext cx="109728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136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37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r>
              <a:rPr lang="en-US" altLang="en-US"/>
              <a:t>Copyright © 2013 Cengage</a:t>
            </a:r>
          </a:p>
        </p:txBody>
      </p:sp>
      <p:sp>
        <p:nvSpPr>
          <p:cNvPr id="4138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286628E4-9D4D-4B7E-A1D4-C282AD2383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4139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0761694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MS PGothic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MS PGothic" panose="020B0600070205080204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MS PGothic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MS PGothic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MS PGothic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MS PGothic" panose="020B0600070205080204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955249" y="5001994"/>
            <a:ext cx="5069337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71414" y="5785023"/>
            <a:ext cx="5069337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 sz="1800"/>
          </a:p>
        </p:txBody>
      </p:sp>
      <p:cxnSp>
        <p:nvCxnSpPr>
          <p:cNvPr id="15" name="Straight Connector 14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609600" y="1481329"/>
            <a:ext cx="10972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D7F2283-1834-4451-B17C-CDE3CBC6E86F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5840097" y="6407945"/>
            <a:ext cx="313424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1529696" y="6407945"/>
            <a:ext cx="48768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5639B6F-795D-4F24-B5E9-4944799A7F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43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000">
                <a:solidFill>
                  <a:srgbClr val="FFFFFF"/>
                </a:solidFill>
              </a:rPr>
              <a:t>Copyright © 2013 Cengage</a:t>
            </a:r>
          </a:p>
        </p:txBody>
      </p:sp>
      <p:pic>
        <p:nvPicPr>
          <p:cNvPr id="12291" name="Picture 8" descr="02p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533400"/>
            <a:ext cx="6248400" cy="539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Text Box 9"/>
          <p:cNvSpPr txBox="1">
            <a:spLocks noChangeArrowheads="1"/>
          </p:cNvSpPr>
          <p:nvPr/>
        </p:nvSpPr>
        <p:spPr bwMode="auto">
          <a:xfrm>
            <a:off x="2057400" y="2362201"/>
            <a:ext cx="1295400" cy="133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sz="1800">
                <a:solidFill>
                  <a:srgbClr val="FFFFFF"/>
                </a:solidFill>
              </a:rPr>
              <a:t>North America in 1787 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ClrTx/>
              <a:buSzTx/>
              <a:buNone/>
            </a:pPr>
            <a:endParaRPr lang="en-US" altLang="en-US" sz="18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828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000">
                <a:solidFill>
                  <a:srgbClr val="FFFFFF"/>
                </a:solidFill>
              </a:rPr>
              <a:t>Copyright © 2013 Cengage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mtClean="0"/>
              <a:t>The Constitutional Convention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981200" y="1600200"/>
            <a:ext cx="6019800" cy="4191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endParaRPr lang="en-US" altLang="en-US" sz="2800"/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smtClean="0"/>
              <a:t>The Lessons of Experience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en-US" smtClean="0"/>
              <a:t>State Constitutions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en-US" smtClean="0"/>
              <a:t>Shays</a:t>
            </a:r>
            <a:r>
              <a:rPr lang="ja-JP" altLang="en-US" smtClean="0"/>
              <a:t>’</a:t>
            </a:r>
            <a:r>
              <a:rPr lang="en-US" altLang="ja-JP" smtClean="0"/>
              <a:t>s Rebellion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sz="2800" i="1"/>
              <a:t> </a:t>
            </a:r>
            <a:r>
              <a:rPr lang="en-US" altLang="en-US" smtClean="0"/>
              <a:t>The Framers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en-US" smtClean="0"/>
              <a:t>55 delegates, RI did not send a delegate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en-US" altLang="en-US" sz="2800"/>
          </a:p>
        </p:txBody>
      </p:sp>
    </p:spTree>
    <p:extLst>
      <p:ext uri="{BB962C8B-B14F-4D97-AF65-F5344CB8AC3E}">
        <p14:creationId xmlns:p14="http://schemas.microsoft.com/office/powerpoint/2010/main" val="119064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300"/>
              <a:t/>
            </a:r>
            <a:br>
              <a:rPr lang="en-US" altLang="en-US" sz="4300"/>
            </a:br>
            <a:r>
              <a:rPr lang="en-US" altLang="en-US" sz="4300"/>
              <a:t>The Philadelphia Convention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2819400" y="1981200"/>
            <a:ext cx="4038600" cy="4648200"/>
          </a:xfrm>
        </p:spPr>
        <p:txBody>
          <a:bodyPr/>
          <a:lstStyle/>
          <a:p>
            <a:pPr lvl="1" eaLnBrk="1" hangingPunct="1">
              <a:lnSpc>
                <a:spcPct val="90000"/>
              </a:lnSpc>
            </a:pPr>
            <a:r>
              <a:rPr lang="en-US" altLang="en-US" sz="2400"/>
              <a:t>55 men from 12 of the 13 states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/>
              <a:t>Mostly wealthy planters &amp; merchants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/>
              <a:t>Most were college graduates with some political experience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/>
              <a:t>Many were coastal residents from the larger cities, not the rural areas</a:t>
            </a:r>
          </a:p>
        </p:txBody>
      </p:sp>
      <p:pic>
        <p:nvPicPr>
          <p:cNvPr id="27652" name="Picture 4" descr="ConstituitonalConventionPt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038601"/>
            <a:ext cx="3810000" cy="250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1631891"/>
      </p:ext>
    </p:extLst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 bldLvl="2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The Philadelphia Convention 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1752600" y="1981200"/>
            <a:ext cx="4800600" cy="4495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/>
              <a:t>Assumptions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/>
              <a:t>Human Nature is self-interested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/>
              <a:t>Political Conflict leads to factions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/>
              <a:t>Objects of Government include the preservation of property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/>
              <a:t>Nature of Government sets power against power so that no one faction rises above and overwhelms another</a:t>
            </a:r>
          </a:p>
        </p:txBody>
      </p:sp>
      <p:pic>
        <p:nvPicPr>
          <p:cNvPr id="29700" name="Picture 4" descr="imag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1905001"/>
            <a:ext cx="3200400" cy="369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0183460"/>
      </p:ext>
    </p:extLst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 bldLvl="2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371600" y="1219200"/>
            <a:ext cx="7467600" cy="48768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55 delegates from states (Framers)</a:t>
            </a:r>
          </a:p>
          <a:p>
            <a:r>
              <a:rPr lang="en-US" dirty="0" smtClean="0"/>
              <a:t>Ave. age 42, ¾ had served in Congress</a:t>
            </a:r>
          </a:p>
          <a:p>
            <a:r>
              <a:rPr lang="en-US" dirty="0" smtClean="0"/>
              <a:t>Most were prominent political leaders, very qualified</a:t>
            </a:r>
          </a:p>
          <a:p>
            <a:pPr lvl="1"/>
            <a:r>
              <a:rPr lang="en-US" dirty="0" smtClean="0"/>
              <a:t>George Washington</a:t>
            </a:r>
          </a:p>
          <a:p>
            <a:pPr lvl="2"/>
            <a:r>
              <a:rPr lang="en-US" dirty="0" smtClean="0"/>
              <a:t>Most respected Military Leader in nation</a:t>
            </a:r>
          </a:p>
          <a:p>
            <a:pPr lvl="1"/>
            <a:r>
              <a:rPr lang="en-US" dirty="0" smtClean="0"/>
              <a:t>James Madison</a:t>
            </a:r>
          </a:p>
          <a:p>
            <a:pPr lvl="2"/>
            <a:r>
              <a:rPr lang="en-US" dirty="0" smtClean="0"/>
              <a:t>Had greatest influence on organization of national </a:t>
            </a:r>
            <a:r>
              <a:rPr lang="en-US" dirty="0" err="1" smtClean="0"/>
              <a:t>gov’t</a:t>
            </a:r>
            <a:endParaRPr lang="en-US" dirty="0" smtClean="0"/>
          </a:p>
          <a:p>
            <a:pPr lvl="1"/>
            <a:r>
              <a:rPr lang="en-US" dirty="0" smtClean="0"/>
              <a:t>Benjamin Franklin</a:t>
            </a:r>
          </a:p>
          <a:p>
            <a:pPr lvl="2"/>
            <a:r>
              <a:rPr lang="en-US" dirty="0" smtClean="0"/>
              <a:t>81, poor heath, but internationally renown statesmen</a:t>
            </a:r>
          </a:p>
          <a:p>
            <a:pPr lvl="1"/>
            <a:r>
              <a:rPr lang="en-US" dirty="0" smtClean="0"/>
              <a:t>Alexander Hamilton</a:t>
            </a:r>
          </a:p>
          <a:p>
            <a:pPr lvl="2"/>
            <a:r>
              <a:rPr lang="en-US" dirty="0" smtClean="0"/>
              <a:t>Most prominent supporter of strong national </a:t>
            </a:r>
            <a:r>
              <a:rPr lang="en-US" dirty="0" err="1" smtClean="0"/>
              <a:t>gov’t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05000" y="304800"/>
            <a:ext cx="8001000" cy="944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Those in Attendance of Philadelphia Convention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1" y="0"/>
            <a:ext cx="1376233" cy="167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69908" y="1828800"/>
            <a:ext cx="1307592" cy="167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5298" name="Picture 2" descr="http://scrapetv.com/News/News%20Pages/usa/images-4/benjamin-frankli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1" y="3581401"/>
            <a:ext cx="1343025" cy="16778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5300" name="Picture 4" descr="http://www.knowledgerush.com/wiki_image/2/22/Hamilton_smal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0" y="5334000"/>
            <a:ext cx="1340452" cy="152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316474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0" y="1295401"/>
            <a:ext cx="5715000" cy="4525963"/>
          </a:xfrm>
        </p:spPr>
        <p:txBody>
          <a:bodyPr/>
          <a:lstStyle/>
          <a:p>
            <a:r>
              <a:rPr lang="en-US" dirty="0" smtClean="0"/>
              <a:t>Thomas Jefferson</a:t>
            </a:r>
          </a:p>
          <a:p>
            <a:pPr lvl="1"/>
            <a:r>
              <a:rPr lang="en-US" dirty="0" smtClean="0"/>
              <a:t>In Paris as US minister to France</a:t>
            </a:r>
          </a:p>
          <a:p>
            <a:r>
              <a:rPr lang="en-US" dirty="0" smtClean="0"/>
              <a:t>John Adams</a:t>
            </a:r>
          </a:p>
          <a:p>
            <a:pPr lvl="1"/>
            <a:r>
              <a:rPr lang="en-US" dirty="0" smtClean="0"/>
              <a:t>US ambassador to Great Britain</a:t>
            </a:r>
          </a:p>
          <a:p>
            <a:r>
              <a:rPr lang="en-US" dirty="0" smtClean="0"/>
              <a:t>Patrick Henry</a:t>
            </a:r>
          </a:p>
          <a:p>
            <a:pPr lvl="1"/>
            <a:r>
              <a:rPr lang="en-US" dirty="0" smtClean="0"/>
              <a:t>Refused to attend, suspicious of convention / “I smell a rat!”</a:t>
            </a:r>
          </a:p>
          <a:p>
            <a:r>
              <a:rPr lang="en-US" dirty="0" smtClean="0"/>
              <a:t>RI</a:t>
            </a:r>
          </a:p>
          <a:p>
            <a:pPr lvl="1"/>
            <a:r>
              <a:rPr lang="en-US" dirty="0" smtClean="0"/>
              <a:t>Opposed to stronger national </a:t>
            </a:r>
            <a:r>
              <a:rPr lang="en-US" dirty="0" err="1" smtClean="0"/>
              <a:t>gov’t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Did Not Attend?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15174" y="2"/>
            <a:ext cx="1652826" cy="20573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2800" y="1981201"/>
            <a:ext cx="1619250" cy="18505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1601" y="3505200"/>
            <a:ext cx="1653268" cy="2057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34200" y="4267200"/>
            <a:ext cx="1766888" cy="2154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766731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600201"/>
            <a:ext cx="8229600" cy="4525963"/>
          </a:xfrm>
        </p:spPr>
        <p:txBody>
          <a:bodyPr/>
          <a:lstStyle/>
          <a:p>
            <a:r>
              <a:rPr lang="en-US" dirty="0" smtClean="0"/>
              <a:t>At least 7 states must be present each day</a:t>
            </a:r>
          </a:p>
          <a:p>
            <a:r>
              <a:rPr lang="en-US" dirty="0" smtClean="0"/>
              <a:t>While speaking, others had to listen</a:t>
            </a:r>
          </a:p>
          <a:p>
            <a:r>
              <a:rPr lang="en-US" dirty="0" smtClean="0"/>
              <a:t>Member could not speak more than 2x on same question</a:t>
            </a:r>
          </a:p>
          <a:p>
            <a:r>
              <a:rPr lang="en-US" dirty="0" smtClean="0"/>
              <a:t>Committees appointed as necessary</a:t>
            </a:r>
          </a:p>
          <a:p>
            <a:r>
              <a:rPr lang="en-US" dirty="0" smtClean="0"/>
              <a:t>Any decision subject to change until entire plan complete</a:t>
            </a:r>
          </a:p>
          <a:p>
            <a:r>
              <a:rPr lang="en-US" dirty="0" smtClean="0"/>
              <a:t>Convention’s proceedings kept secret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Convention Rules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2462650"/>
      </p:ext>
    </p:extLst>
  </p:cSld>
  <p:clrMapOvr>
    <a:masterClrMapping/>
  </p:clrMapOvr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lobe">
  <a:themeElements>
    <a:clrScheme name="Custom 1">
      <a:dk1>
        <a:srgbClr val="622100"/>
      </a:dk1>
      <a:lt1>
        <a:srgbClr val="FFFFFF"/>
      </a:lt1>
      <a:dk2>
        <a:srgbClr val="CC0000"/>
      </a:dk2>
      <a:lt2>
        <a:srgbClr val="FFFFCC"/>
      </a:lt2>
      <a:accent1>
        <a:srgbClr val="E42B00"/>
      </a:accent1>
      <a:accent2>
        <a:srgbClr val="002060"/>
      </a:accent2>
      <a:accent3>
        <a:srgbClr val="E2AAAA"/>
      </a:accent3>
      <a:accent4>
        <a:srgbClr val="DADADA"/>
      </a:accent4>
      <a:accent5>
        <a:srgbClr val="EFACAA"/>
      </a:accent5>
      <a:accent6>
        <a:srgbClr val="8A5C00"/>
      </a:accent6>
      <a:hlink>
        <a:srgbClr val="FADF6C"/>
      </a:hlink>
      <a:folHlink>
        <a:srgbClr val="FF9900"/>
      </a:folHlink>
    </a:clrScheme>
    <a:fontScheme name="Globe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e 9">
        <a:dk1>
          <a:srgbClr val="622100"/>
        </a:dk1>
        <a:lt1>
          <a:srgbClr val="FFFFFF"/>
        </a:lt1>
        <a:dk2>
          <a:srgbClr val="CC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E2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Concourse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272</Words>
  <Application>Microsoft Office PowerPoint</Application>
  <PresentationFormat>Widescreen</PresentationFormat>
  <Paragraphs>55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7</vt:i4>
      </vt:variant>
    </vt:vector>
  </HeadingPairs>
  <TitlesOfParts>
    <vt:vector size="21" baseType="lpstr">
      <vt:lpstr>MS PGothic</vt:lpstr>
      <vt:lpstr>MS PGothic</vt:lpstr>
      <vt:lpstr>Arial</vt:lpstr>
      <vt:lpstr>Calibri</vt:lpstr>
      <vt:lpstr>Calibri Light</vt:lpstr>
      <vt:lpstr>Lucida Sans Unicode</vt:lpstr>
      <vt:lpstr>Times New Roman</vt:lpstr>
      <vt:lpstr>Verdana</vt:lpstr>
      <vt:lpstr>Wingdings</vt:lpstr>
      <vt:lpstr>Wingdings 2</vt:lpstr>
      <vt:lpstr>Wingdings 3</vt:lpstr>
      <vt:lpstr>Office Theme</vt:lpstr>
      <vt:lpstr>Globe</vt:lpstr>
      <vt:lpstr>Concourse</vt:lpstr>
      <vt:lpstr>PowerPoint Presentation</vt:lpstr>
      <vt:lpstr>The Constitutional Convention</vt:lpstr>
      <vt:lpstr> The Philadelphia Convention</vt:lpstr>
      <vt:lpstr>The Philadelphia Convention </vt:lpstr>
      <vt:lpstr>Those in Attendance of Philadelphia Convention</vt:lpstr>
      <vt:lpstr>Who Did Not Attend?</vt:lpstr>
      <vt:lpstr>Convention Rules</vt:lpstr>
    </vt:vector>
  </TitlesOfParts>
  <Company>DPS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The Philadelphia Convention</dc:title>
  <dc:creator>Estlund, Linda</dc:creator>
  <cp:lastModifiedBy>Estlund, Linda</cp:lastModifiedBy>
  <cp:revision>3</cp:revision>
  <dcterms:created xsi:type="dcterms:W3CDTF">2017-08-25T17:49:50Z</dcterms:created>
  <dcterms:modified xsi:type="dcterms:W3CDTF">2017-08-25T20:38:50Z</dcterms:modified>
</cp:coreProperties>
</file>